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Roboto Medium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Montserrat Light"/>
      <p:regular r:id="rId31"/>
      <p:bold r:id="rId32"/>
      <p:italic r:id="rId33"/>
      <p:boldItalic r:id="rId34"/>
    </p:embeddedFont>
    <p:embeddedFont>
      <p:font typeface="Roboto Light"/>
      <p:regular r:id="rId35"/>
      <p:bold r:id="rId36"/>
      <p:italic r:id="rId37"/>
      <p:boldItalic r:id="rId38"/>
    </p:embeddedFont>
    <p:embeddedFont>
      <p:font typeface="Roboto Mono Regular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Regular-bold.fntdata"/><Relationship Id="rId20" Type="http://schemas.openxmlformats.org/officeDocument/2006/relationships/font" Target="fonts/Roboto-bold.fntdata"/><Relationship Id="rId42" Type="http://schemas.openxmlformats.org/officeDocument/2006/relationships/font" Target="fonts/RobotoMonoRegular-boldItalic.fntdata"/><Relationship Id="rId41" Type="http://schemas.openxmlformats.org/officeDocument/2006/relationships/font" Target="fonts/RobotoMonoRegular-italic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Light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33" Type="http://schemas.openxmlformats.org/officeDocument/2006/relationships/font" Target="fonts/MontserratLight-italic.fntdata"/><Relationship Id="rId10" Type="http://schemas.openxmlformats.org/officeDocument/2006/relationships/slide" Target="slides/slide6.xml"/><Relationship Id="rId32" Type="http://schemas.openxmlformats.org/officeDocument/2006/relationships/font" Target="fonts/MontserratLight-bold.fntdata"/><Relationship Id="rId13" Type="http://schemas.openxmlformats.org/officeDocument/2006/relationships/slide" Target="slides/slide9.xml"/><Relationship Id="rId35" Type="http://schemas.openxmlformats.org/officeDocument/2006/relationships/font" Target="fonts/RobotoLight-regular.fntdata"/><Relationship Id="rId12" Type="http://schemas.openxmlformats.org/officeDocument/2006/relationships/slide" Target="slides/slide8.xml"/><Relationship Id="rId34" Type="http://schemas.openxmlformats.org/officeDocument/2006/relationships/font" Target="fonts/MontserratLight-boldItalic.fntdata"/><Relationship Id="rId15" Type="http://schemas.openxmlformats.org/officeDocument/2006/relationships/slide" Target="slides/slide11.xml"/><Relationship Id="rId37" Type="http://schemas.openxmlformats.org/officeDocument/2006/relationships/font" Target="fonts/RobotoLight-italic.fntdata"/><Relationship Id="rId14" Type="http://schemas.openxmlformats.org/officeDocument/2006/relationships/slide" Target="slides/slide10.xml"/><Relationship Id="rId36" Type="http://schemas.openxmlformats.org/officeDocument/2006/relationships/font" Target="fonts/RobotoLight-bold.fntdata"/><Relationship Id="rId17" Type="http://schemas.openxmlformats.org/officeDocument/2006/relationships/slide" Target="slides/slide13.xml"/><Relationship Id="rId39" Type="http://schemas.openxmlformats.org/officeDocument/2006/relationships/font" Target="fonts/RobotoMonoRegular-regular.fntdata"/><Relationship Id="rId16" Type="http://schemas.openxmlformats.org/officeDocument/2006/relationships/slide" Target="slides/slide12.xml"/><Relationship Id="rId38" Type="http://schemas.openxmlformats.org/officeDocument/2006/relationships/font" Target="fonts/RobotoLight-boldItalic.fntdata"/><Relationship Id="rId19" Type="http://schemas.openxmlformats.org/officeDocument/2006/relationships/font" Target="fonts/Roboto-regular.fntdata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5bfb47ffa_2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5bfb47ffa_2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659489620_4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659489620_4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659489620_4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659489620_4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7659489620_4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7659489620_4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87b8cb2b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87b8cb2b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87b8cb2b1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87b8cb2b1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5bfb47ffa_2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5bfb47ffa_2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659489620_4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659489620_4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659489620_4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659489620_4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7659489620_4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7659489620_4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65948962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65948962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659489620_4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659489620_4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659489620_4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659489620_4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659489620_4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7659489620_4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2400"/>
              <a:buNone/>
              <a:defRPr sz="2400">
                <a:solidFill>
                  <a:srgbClr val="9E9E9E"/>
                </a:solidFill>
              </a:defRPr>
            </a:lvl1pPr>
            <a:lvl2pPr lvl="1" rtl="0" algn="ctr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ctr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ctr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3000"/>
              <a:buFont typeface="Roboto"/>
              <a:buNone/>
              <a:defRPr sz="3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407875" y="599125"/>
            <a:ext cx="8340000" cy="224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424242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@Amit Bendor</a:t>
            </a:r>
            <a:endParaRPr sz="600">
              <a:solidFill>
                <a:srgbClr val="424242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play - Blue/White">
  <p:cSld name="CUSTOM_18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0"/>
            <a:ext cx="3042000" cy="5143500"/>
          </a:xfrm>
          <a:prstGeom prst="rect">
            <a:avLst/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type="title"/>
          </p:nvPr>
        </p:nvSpPr>
        <p:spPr>
          <a:xfrm>
            <a:off x="269375" y="446175"/>
            <a:ext cx="23571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1" type="subTitle"/>
          </p:nvPr>
        </p:nvSpPr>
        <p:spPr>
          <a:xfrm>
            <a:off x="269375" y="1271150"/>
            <a:ext cx="1995000" cy="28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/>
        </p:txBody>
      </p:sp>
      <p:sp>
        <p:nvSpPr>
          <p:cNvPr id="55" name="Google Shape;55;p11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424242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Confidential + Proprietary</a:t>
            </a:r>
            <a:endParaRPr sz="600">
              <a:solidFill>
                <a:srgbClr val="424242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play - White/Gray">
  <p:cSld name="CUSTOM_19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/>
          <p:nvPr/>
        </p:nvSpPr>
        <p:spPr>
          <a:xfrm>
            <a:off x="3438750" y="-3125"/>
            <a:ext cx="5705400" cy="5143500"/>
          </a:xfrm>
          <a:prstGeom prst="rect">
            <a:avLst/>
          </a:prstGeom>
          <a:solidFill>
            <a:srgbClr val="ECEFF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2"/>
          <p:cNvSpPr txBox="1"/>
          <p:nvPr>
            <p:ph type="title"/>
          </p:nvPr>
        </p:nvSpPr>
        <p:spPr>
          <a:xfrm>
            <a:off x="311475" y="1649100"/>
            <a:ext cx="28707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9" name="Google Shape;59;p12"/>
          <p:cNvSpPr txBox="1"/>
          <p:nvPr>
            <p:ph idx="1" type="subTitle"/>
          </p:nvPr>
        </p:nvSpPr>
        <p:spPr>
          <a:xfrm>
            <a:off x="311475" y="2870125"/>
            <a:ext cx="2744400" cy="13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tally Blank">
  <p:cSld name="CUSTOM_9">
    <p:bg>
      <p:bgPr>
        <a:solidFill>
          <a:srgbClr val="FFFFF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/>
        </p:nvSpPr>
        <p:spPr>
          <a:xfrm>
            <a:off x="62725" y="3742198"/>
            <a:ext cx="7332000" cy="6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Full frame is great, use a scrim for text.</a:t>
            </a:r>
            <a:endParaRPr sz="2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Logo">
  <p:cSld name="BLANK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Slide 1 - Dark Gray">
  <p:cSld name="CUSTOM_16">
    <p:bg>
      <p:bgPr>
        <a:solidFill>
          <a:srgbClr val="424242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555575" y="1742550"/>
            <a:ext cx="70461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" type="subTitle"/>
          </p:nvPr>
        </p:nvSpPr>
        <p:spPr>
          <a:xfrm>
            <a:off x="630950" y="2491775"/>
            <a:ext cx="3990300" cy="15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Slide 2 - Blue">
  <p:cSld name="CUSTOM_17">
    <p:bg>
      <p:bgPr>
        <a:solidFill>
          <a:srgbClr val="1E88E5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/>
        </p:nvSpPr>
        <p:spPr>
          <a:xfrm>
            <a:off x="887225" y="1680143"/>
            <a:ext cx="4291200" cy="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p16"/>
          <p:cNvSpPr txBox="1"/>
          <p:nvPr>
            <p:ph type="title"/>
          </p:nvPr>
        </p:nvSpPr>
        <p:spPr>
          <a:xfrm>
            <a:off x="555575" y="1742550"/>
            <a:ext cx="7046100" cy="9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630950" y="2491775"/>
            <a:ext cx="3990300" cy="15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0" name="Google Shape;70;p16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424242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@Amit Bendor</a:t>
            </a:r>
            <a:endParaRPr sz="600">
              <a:solidFill>
                <a:srgbClr val="FFFFFF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Slide 3 - Light Gray">
  <p:cSld name="CUSTOM_16_1_1">
    <p:bg>
      <p:bgPr>
        <a:solidFill>
          <a:srgbClr val="EEEEEE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/>
        </p:nvSpPr>
        <p:spPr>
          <a:xfrm>
            <a:off x="609600" y="1659900"/>
            <a:ext cx="8330700" cy="14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595959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3" name="Google Shape;73;p17"/>
          <p:cNvSpPr txBox="1"/>
          <p:nvPr>
            <p:ph type="title"/>
          </p:nvPr>
        </p:nvSpPr>
        <p:spPr>
          <a:xfrm>
            <a:off x="552025" y="1738250"/>
            <a:ext cx="7494900" cy="15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" type="subTitle"/>
          </p:nvPr>
        </p:nvSpPr>
        <p:spPr>
          <a:xfrm>
            <a:off x="630950" y="2491775"/>
            <a:ext cx="3990300" cy="15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95959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595959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595959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595959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595959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595959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595959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595959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solidFill>
                  <a:srgbClr val="595959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424242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@Amit Bendor</a:t>
            </a:r>
            <a:endParaRPr sz="600">
              <a:solidFill>
                <a:srgbClr val="424242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">
  <p:cSld name="CUSTOM_11">
    <p:bg>
      <p:bgPr>
        <a:solidFill>
          <a:srgbClr val="1E88E5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8"/>
          <p:cNvSpPr txBox="1"/>
          <p:nvPr>
            <p:ph type="title"/>
          </p:nvPr>
        </p:nvSpPr>
        <p:spPr>
          <a:xfrm>
            <a:off x="176350" y="248700"/>
            <a:ext cx="4182600" cy="6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424242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@Amit Bendor</a:t>
            </a:r>
            <a:endParaRPr sz="600">
              <a:solidFill>
                <a:srgbClr val="FFFFFF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">
  <p:cSld name="CUSTOM_12">
    <p:bg>
      <p:bgPr>
        <a:solidFill>
          <a:srgbClr val="1E88E5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/>
          <p:nvPr/>
        </p:nvSpPr>
        <p:spPr>
          <a:xfrm>
            <a:off x="0" y="0"/>
            <a:ext cx="3042000" cy="5143500"/>
          </a:xfrm>
          <a:prstGeom prst="rect">
            <a:avLst/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9"/>
          <p:cNvSpPr/>
          <p:nvPr/>
        </p:nvSpPr>
        <p:spPr>
          <a:xfrm>
            <a:off x="6102000" y="0"/>
            <a:ext cx="3042000" cy="5143500"/>
          </a:xfrm>
          <a:prstGeom prst="rect">
            <a:avLst/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9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424242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@Amit Bendor</a:t>
            </a:r>
            <a:endParaRPr sz="600">
              <a:solidFill>
                <a:srgbClr val="FFFFFF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84" name="Google Shape;84;p19"/>
          <p:cNvSpPr txBox="1"/>
          <p:nvPr>
            <p:ph type="title"/>
          </p:nvPr>
        </p:nvSpPr>
        <p:spPr>
          <a:xfrm>
            <a:off x="176350" y="248700"/>
            <a:ext cx="2702700" cy="9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5" name="Google Shape;85;p19"/>
          <p:cNvSpPr txBox="1"/>
          <p:nvPr>
            <p:ph idx="1" type="subTitle"/>
          </p:nvPr>
        </p:nvSpPr>
        <p:spPr>
          <a:xfrm>
            <a:off x="244150" y="1300600"/>
            <a:ext cx="2315100" cy="26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1200"/>
              </a:spcBef>
              <a:spcAft>
                <a:spcPts val="120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idx="2" type="subTitle"/>
          </p:nvPr>
        </p:nvSpPr>
        <p:spPr>
          <a:xfrm>
            <a:off x="3332975" y="316550"/>
            <a:ext cx="2315100" cy="45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7" name="Google Shape;87;p19"/>
          <p:cNvSpPr txBox="1"/>
          <p:nvPr>
            <p:ph idx="3" type="subTitle"/>
          </p:nvPr>
        </p:nvSpPr>
        <p:spPr>
          <a:xfrm>
            <a:off x="6465450" y="342250"/>
            <a:ext cx="2315100" cy="45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- White">
  <p:cSld name="BIG_NUMBER_1_1_1_1_1_1_1">
    <p:bg>
      <p:bgPr>
        <a:solidFill>
          <a:srgbClr val="FFFF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/>
          <p:nvPr/>
        </p:nvSpPr>
        <p:spPr>
          <a:xfrm>
            <a:off x="1590150" y="1755443"/>
            <a:ext cx="59637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424242"/>
                </a:solidFill>
                <a:latin typeface="Roboto Light"/>
                <a:ea typeface="Roboto Light"/>
                <a:cs typeface="Roboto Light"/>
                <a:sym typeface="Roboto Light"/>
              </a:rPr>
              <a:t>Thank you!</a:t>
            </a:r>
            <a:endParaRPr sz="3600">
              <a:solidFill>
                <a:srgbClr val="42424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90" name="Google Shape;90;p20"/>
          <p:cNvCxnSpPr/>
          <p:nvPr/>
        </p:nvCxnSpPr>
        <p:spPr>
          <a:xfrm rot="10800000">
            <a:off x="2178600" y="1109800"/>
            <a:ext cx="2062800" cy="0"/>
          </a:xfrm>
          <a:prstGeom prst="straightConnector1">
            <a:avLst/>
          </a:prstGeom>
          <a:noFill/>
          <a:ln cap="flat" cmpd="sng" w="9525">
            <a:solidFill>
              <a:srgbClr val="1E88E5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91" name="Google Shape;91;p20"/>
          <p:cNvCxnSpPr/>
          <p:nvPr/>
        </p:nvCxnSpPr>
        <p:spPr>
          <a:xfrm rot="10800000">
            <a:off x="4902600" y="1116500"/>
            <a:ext cx="2062800" cy="0"/>
          </a:xfrm>
          <a:prstGeom prst="straightConnector1">
            <a:avLst/>
          </a:prstGeom>
          <a:noFill/>
          <a:ln cap="flat" cmpd="sng" w="9525">
            <a:solidFill>
              <a:srgbClr val="1E88E5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92" name="Google Shape;92;p20"/>
          <p:cNvCxnSpPr/>
          <p:nvPr/>
        </p:nvCxnSpPr>
        <p:spPr>
          <a:xfrm rot="10800000">
            <a:off x="2178525" y="3047475"/>
            <a:ext cx="4806600" cy="0"/>
          </a:xfrm>
          <a:prstGeom prst="straightConnector1">
            <a:avLst/>
          </a:prstGeom>
          <a:noFill/>
          <a:ln cap="flat" cmpd="sng" w="9525">
            <a:solidFill>
              <a:srgbClr val="1E88E5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Logo">
  <p:cSld name="TITLE_1_1">
    <p:bg>
      <p:bgPr>
        <a:solidFill>
          <a:srgbClr val="FFFFFF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3431225" y="2350500"/>
            <a:ext cx="5853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9E9E"/>
              </a:buClr>
              <a:buSzPts val="1800"/>
              <a:buNone/>
              <a:defRPr>
                <a:solidFill>
                  <a:srgbClr val="9E9E9E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Confidential + Proprietary</a:t>
            </a:r>
            <a:endParaRPr sz="600">
              <a:solidFill>
                <a:srgbClr val="FFFFFF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1075" y="978006"/>
            <a:ext cx="2655700" cy="265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/>
          <p:nvPr>
            <p:ph type="title"/>
          </p:nvPr>
        </p:nvSpPr>
        <p:spPr>
          <a:xfrm>
            <a:off x="3379325" y="365100"/>
            <a:ext cx="5957400" cy="198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424242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@Amit Bendor</a:t>
            </a:r>
            <a:endParaRPr sz="600">
              <a:solidFill>
                <a:srgbClr val="424242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95" name="Google Shape;95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3C78D8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" name="Google Shape;9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1">
  <p:cSld name="TITLE_ONLY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2" name="Google Shape;102;p2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105" name="Google Shape;105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6" name="Google Shape;10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4">
  <p:cSld name="TITLE_AND_BODY_4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2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2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3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2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TC presentation templates">
  <p:cSld name="TITLE_3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0" name="Google Shape;120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1" name="Google Shape;121;p29"/>
          <p:cNvSpPr txBox="1"/>
          <p:nvPr>
            <p:ph idx="12" type="sldNum"/>
          </p:nvPr>
        </p:nvSpPr>
        <p:spPr>
          <a:xfrm>
            <a:off x="8472458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31F20"/>
              </a:buClr>
              <a:buSzPts val="3900"/>
              <a:buFont typeface="Verdana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9pPr>
          </a:lstStyle>
          <a:p/>
        </p:txBody>
      </p:sp>
      <p:sp>
        <p:nvSpPr>
          <p:cNvPr id="124" name="Google Shape;124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alibri"/>
              <a:buNone/>
              <a:defRPr sz="2800"/>
            </a:lvl9pPr>
          </a:lstStyle>
          <a:p/>
        </p:txBody>
      </p:sp>
      <p:sp>
        <p:nvSpPr>
          <p:cNvPr id="125" name="Google Shape;12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20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353575" y="293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53575" y="1060700"/>
            <a:ext cx="8443500" cy="36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424242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@Amit Bendor</a:t>
            </a:r>
            <a:endParaRPr sz="600">
              <a:solidFill>
                <a:srgbClr val="424242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Blue/White">
  <p:cSld name="CUSTOM_15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0" y="-22400"/>
            <a:ext cx="9144000" cy="961500"/>
          </a:xfrm>
          <a:prstGeom prst="rect">
            <a:avLst/>
          </a:prstGeom>
          <a:solidFill>
            <a:srgbClr val="0091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37600" y="189050"/>
            <a:ext cx="7182300" cy="6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37600" y="1079350"/>
            <a:ext cx="8263500" cy="3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Char char="●"/>
              <a:defRPr sz="1800"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White/Blue">
  <p:cSld name="TITLE_1_2">
    <p:bg>
      <p:bgPr>
        <a:solidFill>
          <a:srgbClr val="1E88E5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-30575" y="-20400"/>
            <a:ext cx="9174600" cy="97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-15825" y="949575"/>
            <a:ext cx="9174600" cy="4194000"/>
          </a:xfrm>
          <a:prstGeom prst="rect">
            <a:avLst/>
          </a:prstGeom>
          <a:solidFill>
            <a:srgbClr val="0091E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 txBox="1"/>
          <p:nvPr>
            <p:ph type="title"/>
          </p:nvPr>
        </p:nvSpPr>
        <p:spPr>
          <a:xfrm>
            <a:off x="437600" y="178375"/>
            <a:ext cx="7585200" cy="7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437600" y="1231750"/>
            <a:ext cx="8263500" cy="3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ll Blue Background" type="tx">
  <p:cSld name="TITLE_AND_BODY">
    <p:bg>
      <p:bgPr>
        <a:solidFill>
          <a:srgbClr val="1E88E5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idx="1" type="body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2" type="body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2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2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2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200"/>
              </a:spcBef>
              <a:spcAft>
                <a:spcPts val="12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type="title"/>
          </p:nvPr>
        </p:nvSpPr>
        <p:spPr>
          <a:xfrm>
            <a:off x="470275" y="203475"/>
            <a:ext cx="82164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9" name="Google Shape;39;p8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424242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@Amit Bendor</a:t>
            </a:r>
            <a:endParaRPr sz="600">
              <a:solidFill>
                <a:srgbClr val="424242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424242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@Amit Bendor</a:t>
            </a:r>
            <a:endParaRPr sz="600">
              <a:solidFill>
                <a:srgbClr val="999999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470275" y="203475"/>
            <a:ext cx="8216400" cy="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sktop Screenshot" showMasterSp="0">
  <p:cSld name="Sample Light Slide_1_1_2_1">
    <p:bg>
      <p:bgPr>
        <a:solidFill>
          <a:srgbClr val="F6F9F8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/>
          <p:nvPr/>
        </p:nvSpPr>
        <p:spPr>
          <a:xfrm>
            <a:off x="4561022" y="-8475"/>
            <a:ext cx="4620300" cy="5151900"/>
          </a:xfrm>
          <a:prstGeom prst="rect">
            <a:avLst/>
          </a:prstGeom>
          <a:solidFill>
            <a:srgbClr val="1E88E5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Displaying laptop.png" id="45" name="Google Shape;45;p10"/>
          <p:cNvPicPr preferRelativeResize="0"/>
          <p:nvPr/>
        </p:nvPicPr>
        <p:blipFill rotWithShape="1">
          <a:blip r:embed="rId2">
            <a:alphaModFix/>
          </a:blip>
          <a:srcRect b="0" l="0" r="35843" t="0"/>
          <a:stretch/>
        </p:blipFill>
        <p:spPr>
          <a:xfrm>
            <a:off x="4688184" y="674944"/>
            <a:ext cx="4493213" cy="379361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0"/>
          <p:cNvSpPr/>
          <p:nvPr/>
        </p:nvSpPr>
        <p:spPr>
          <a:xfrm flipH="1">
            <a:off x="28" y="0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10"/>
          <p:cNvSpPr txBox="1"/>
          <p:nvPr>
            <p:ph type="title"/>
          </p:nvPr>
        </p:nvSpPr>
        <p:spPr>
          <a:xfrm>
            <a:off x="311700" y="272100"/>
            <a:ext cx="4301400" cy="9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rgbClr val="1976D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1976D2"/>
                </a:solidFill>
              </a:defRPr>
            </a:lvl9pPr>
          </a:lstStyle>
          <a:p/>
        </p:txBody>
      </p:sp>
      <p:sp>
        <p:nvSpPr>
          <p:cNvPr id="48" name="Google Shape;48;p10"/>
          <p:cNvSpPr/>
          <p:nvPr/>
        </p:nvSpPr>
        <p:spPr>
          <a:xfrm>
            <a:off x="5578350" y="864731"/>
            <a:ext cx="3603000" cy="3111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283125" y="1220596"/>
            <a:ext cx="4781400" cy="33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976D2"/>
              </a:buClr>
              <a:buSzPts val="1500"/>
              <a:buFont typeface="Roboto"/>
              <a:buChar char="●"/>
              <a:defRPr sz="1500"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23850" lvl="1" marL="914400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1976D2"/>
              </a:buClr>
              <a:buSzPts val="1500"/>
              <a:buFont typeface="Roboto"/>
              <a:buChar char="○"/>
              <a:defRPr sz="1500"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23850" lvl="2" marL="1371600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1976D2"/>
              </a:buClr>
              <a:buSzPts val="1500"/>
              <a:buFont typeface="Roboto"/>
              <a:buChar char="■"/>
              <a:defRPr sz="1500"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23850" lvl="3" marL="1828800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1976D2"/>
              </a:buClr>
              <a:buSzPts val="1500"/>
              <a:buFont typeface="Roboto"/>
              <a:buChar char="●"/>
              <a:defRPr sz="1500"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23850" lvl="4" marL="2286000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1976D2"/>
              </a:buClr>
              <a:buSzPts val="1500"/>
              <a:buFont typeface="Roboto"/>
              <a:buChar char="○"/>
              <a:defRPr sz="1500"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23850" lvl="5" marL="2743200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1976D2"/>
              </a:buClr>
              <a:buSzPts val="1500"/>
              <a:buFont typeface="Roboto"/>
              <a:buChar char="■"/>
              <a:defRPr sz="1500"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23850" lvl="6" marL="3200400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1976D2"/>
              </a:buClr>
              <a:buSzPts val="1500"/>
              <a:buFont typeface="Roboto"/>
              <a:buChar char="●"/>
              <a:defRPr sz="1500"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23850" lvl="7" marL="3657600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1976D2"/>
              </a:buClr>
              <a:buSzPts val="1500"/>
              <a:buFont typeface="Roboto"/>
              <a:buChar char="○"/>
              <a:defRPr sz="1500"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23850" lvl="8" marL="4114800" rtl="0">
              <a:lnSpc>
                <a:spcPct val="120000"/>
              </a:lnSpc>
              <a:spcBef>
                <a:spcPts val="800"/>
              </a:spcBef>
              <a:spcAft>
                <a:spcPts val="800"/>
              </a:spcAft>
              <a:buClr>
                <a:srgbClr val="1976D2"/>
              </a:buClr>
              <a:buSzPts val="1500"/>
              <a:buFont typeface="Roboto"/>
              <a:buChar char="■"/>
              <a:defRPr sz="1500">
                <a:solidFill>
                  <a:srgbClr val="1976D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0" name="Google Shape;50;p10"/>
          <p:cNvSpPr txBox="1"/>
          <p:nvPr/>
        </p:nvSpPr>
        <p:spPr>
          <a:xfrm>
            <a:off x="6950050" y="4796225"/>
            <a:ext cx="2104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424242"/>
                </a:solidFill>
                <a:latin typeface="Roboto Mono Regular"/>
                <a:ea typeface="Roboto Mono Regular"/>
                <a:cs typeface="Roboto Mono Regular"/>
                <a:sym typeface="Roboto Mono Regular"/>
              </a:rPr>
              <a:t>@Amit Bendor</a:t>
            </a:r>
            <a:endParaRPr sz="600">
              <a:solidFill>
                <a:srgbClr val="FFFFFF"/>
              </a:solidFill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464100" y="4572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7" name="Google Shape;7;p1"/>
          <p:cNvSpPr txBox="1"/>
          <p:nvPr/>
        </p:nvSpPr>
        <p:spPr>
          <a:xfrm>
            <a:off x="464100" y="1304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" name="Google Shape;8;p1"/>
          <p:cNvSpPr txBox="1"/>
          <p:nvPr/>
        </p:nvSpPr>
        <p:spPr>
          <a:xfrm>
            <a:off x="180900" y="446900"/>
            <a:ext cx="878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9;p1"/>
          <p:cNvSpPr txBox="1"/>
          <p:nvPr>
            <p:ph type="title"/>
          </p:nvPr>
        </p:nvSpPr>
        <p:spPr>
          <a:xfrm>
            <a:off x="285200" y="2939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42424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" name="Google Shape;10;p1"/>
          <p:cNvSpPr txBox="1"/>
          <p:nvPr>
            <p:ph idx="1" type="body"/>
          </p:nvPr>
        </p:nvSpPr>
        <p:spPr>
          <a:xfrm>
            <a:off x="285200" y="1079350"/>
            <a:ext cx="8263500" cy="3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 Light"/>
              <a:buChar char="●"/>
              <a:defRPr sz="1800">
                <a:solidFill>
                  <a:srgbClr val="42424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 Light"/>
              <a:buChar char="○"/>
              <a:defRPr>
                <a:solidFill>
                  <a:srgbClr val="424242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 Light"/>
              <a:buChar char="■"/>
              <a:defRPr>
                <a:solidFill>
                  <a:srgbClr val="424242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 Light"/>
              <a:buChar char="●"/>
              <a:defRPr>
                <a:solidFill>
                  <a:srgbClr val="424242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 Light"/>
              <a:buChar char="○"/>
              <a:defRPr>
                <a:solidFill>
                  <a:srgbClr val="424242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 Light"/>
              <a:buChar char="■"/>
              <a:defRPr>
                <a:solidFill>
                  <a:srgbClr val="424242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 Light"/>
              <a:buChar char="●"/>
              <a:defRPr>
                <a:solidFill>
                  <a:srgbClr val="424242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 Light"/>
              <a:buChar char="○"/>
              <a:defRPr>
                <a:solidFill>
                  <a:srgbClr val="424242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424242"/>
              </a:buClr>
              <a:buSzPts val="1400"/>
              <a:buFont typeface="Roboto Light"/>
              <a:buChar char="■"/>
              <a:defRPr>
                <a:solidFill>
                  <a:srgbClr val="424242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w3schools.com/cssref/default.asp" TargetMode="External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C0C0C">
              <a:alpha val="6157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1"/>
          <p:cNvSpPr txBox="1"/>
          <p:nvPr/>
        </p:nvSpPr>
        <p:spPr>
          <a:xfrm>
            <a:off x="666000" y="919625"/>
            <a:ext cx="78120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HTML &amp; CSS</a:t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2" name="Google Shape;13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2850" y="4502002"/>
            <a:ext cx="1466849" cy="58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0"/>
          <p:cNvSpPr txBox="1"/>
          <p:nvPr/>
        </p:nvSpPr>
        <p:spPr>
          <a:xfrm>
            <a:off x="481400" y="1243600"/>
            <a:ext cx="7548300" cy="3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CSS is 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written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in the html tags in the 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style attribute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(data of the tag that it is not it’s content)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CSS is written in key-value pairs, 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separated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by semicolon (;)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You can have css properties such as color, background-color, font-size, width, height, margin (for spacing) and more.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800000"/>
                </a:solidFill>
                <a:highlight>
                  <a:srgbClr val="FFFFFF"/>
                </a:highlight>
              </a:rPr>
              <a:t>&lt;div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>
                <a:solidFill>
                  <a:srgbClr val="FF0000"/>
                </a:solidFill>
                <a:highlight>
                  <a:srgbClr val="FFFFFF"/>
                </a:highlight>
              </a:rPr>
              <a:t>style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>
                <a:solidFill>
                  <a:srgbClr val="0000FF"/>
                </a:solidFill>
                <a:highlight>
                  <a:srgbClr val="FFFFFF"/>
                </a:highlight>
              </a:rPr>
              <a:t>"width: 600px; margin: 40px auto; background-color: grey;"</a:t>
            </a:r>
            <a:r>
              <a:rPr lang="en-GB">
                <a:solidFill>
                  <a:srgbClr val="800000"/>
                </a:solidFill>
                <a:highlight>
                  <a:srgbClr val="FFFFFF"/>
                </a:highlight>
              </a:rPr>
              <a:t>&gt;</a:t>
            </a:r>
            <a:endParaRPr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800000"/>
                </a:solidFill>
                <a:highlight>
                  <a:srgbClr val="FFFFFF"/>
                </a:highlight>
              </a:rPr>
              <a:t>...</a:t>
            </a:r>
            <a:endParaRPr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800000"/>
                </a:solidFill>
                <a:highlight>
                  <a:srgbClr val="FFFFFF"/>
                </a:highlight>
              </a:rPr>
              <a:t>&lt;/div&gt;</a:t>
            </a:r>
            <a:endParaRPr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This is a div tag with a width of 600px, margin (spacing) of  40px top and bottom, and a grey background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16" name="Google Shape;216;p40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CSS - Styling Our HTML </a:t>
            </a:r>
            <a:endParaRPr b="1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7" name="Google Shape;217;p40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18" name="Google Shape;21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1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Recap</a:t>
            </a:r>
            <a:endParaRPr b="1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24" name="Google Shape;224;p41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5" name="Google Shape;22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1"/>
          <p:cNvSpPr txBox="1"/>
          <p:nvPr/>
        </p:nvSpPr>
        <p:spPr>
          <a:xfrm>
            <a:off x="411900" y="1071750"/>
            <a:ext cx="83202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800000"/>
                </a:solidFill>
                <a:highlight>
                  <a:srgbClr val="FFFFFF"/>
                </a:highlight>
              </a:rPr>
              <a:t>&lt;some-html-tag</a:t>
            </a:r>
            <a:r>
              <a:rPr lang="en-GB" sz="24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2400">
                <a:solidFill>
                  <a:srgbClr val="FF0000"/>
                </a:solidFill>
                <a:highlight>
                  <a:srgbClr val="FFFFFF"/>
                </a:highlight>
              </a:rPr>
              <a:t>style</a:t>
            </a:r>
            <a:r>
              <a:rPr lang="en-GB" sz="2400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 sz="2400">
                <a:solidFill>
                  <a:srgbClr val="0000FF"/>
                </a:solidFill>
                <a:highlight>
                  <a:srgbClr val="FFFFFF"/>
                </a:highlight>
              </a:rPr>
              <a:t>"color: black; font-size: 24px;"</a:t>
            </a:r>
            <a:r>
              <a:rPr lang="en-GB" sz="2400">
                <a:solidFill>
                  <a:srgbClr val="800000"/>
                </a:solidFill>
                <a:highlight>
                  <a:srgbClr val="FFFFFF"/>
                </a:highlight>
              </a:rPr>
              <a:t>&gt;</a:t>
            </a:r>
            <a:endParaRPr sz="240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800000"/>
                </a:solidFill>
                <a:highlight>
                  <a:srgbClr val="FFFFFF"/>
                </a:highlight>
              </a:rPr>
              <a:t>...</a:t>
            </a:r>
            <a:endParaRPr sz="240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800000"/>
                </a:solidFill>
                <a:highlight>
                  <a:srgbClr val="FFFFFF"/>
                </a:highlight>
              </a:rPr>
              <a:t>&lt;/</a:t>
            </a:r>
            <a:r>
              <a:rPr lang="en-GB" sz="2400">
                <a:solidFill>
                  <a:srgbClr val="800000"/>
                </a:solidFill>
                <a:highlight>
                  <a:srgbClr val="FFFFFF"/>
                </a:highlight>
              </a:rPr>
              <a:t>some-html-tag</a:t>
            </a:r>
            <a:r>
              <a:rPr lang="en-GB" sz="2400">
                <a:solidFill>
                  <a:srgbClr val="800000"/>
                </a:solidFill>
                <a:highlight>
                  <a:srgbClr val="FFFFFF"/>
                </a:highlight>
              </a:rPr>
              <a:t>&gt;</a:t>
            </a:r>
            <a:endParaRPr sz="2400">
              <a:solidFill>
                <a:srgbClr val="800000"/>
              </a:solidFill>
              <a:highlight>
                <a:srgbClr val="FFFFFF"/>
              </a:highlight>
            </a:endParaRPr>
          </a:p>
        </p:txBody>
      </p:sp>
      <p:grpSp>
        <p:nvGrpSpPr>
          <p:cNvPr id="227" name="Google Shape;227;p41"/>
          <p:cNvGrpSpPr/>
          <p:nvPr/>
        </p:nvGrpSpPr>
        <p:grpSpPr>
          <a:xfrm>
            <a:off x="1148425" y="692850"/>
            <a:ext cx="3111300" cy="821400"/>
            <a:chOff x="1148425" y="692850"/>
            <a:chExt cx="3111300" cy="821400"/>
          </a:xfrm>
        </p:grpSpPr>
        <p:sp>
          <p:nvSpPr>
            <p:cNvPr id="228" name="Google Shape;228;p41"/>
            <p:cNvSpPr/>
            <p:nvPr/>
          </p:nvSpPr>
          <p:spPr>
            <a:xfrm>
              <a:off x="1148425" y="1235850"/>
              <a:ext cx="1962600" cy="278400"/>
            </a:xfrm>
            <a:prstGeom prst="rect">
              <a:avLst/>
            </a:prstGeom>
            <a:noFill/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9" name="Google Shape;229;p41"/>
            <p:cNvCxnSpPr>
              <a:stCxn id="228" idx="0"/>
              <a:endCxn id="230" idx="1"/>
            </p:cNvCxnSpPr>
            <p:nvPr/>
          </p:nvCxnSpPr>
          <p:spPr>
            <a:xfrm flipH="1" rot="10800000">
              <a:off x="2129725" y="880950"/>
              <a:ext cx="369000" cy="354900"/>
            </a:xfrm>
            <a:prstGeom prst="straightConnector1">
              <a:avLst/>
            </a:prstGeom>
            <a:noFill/>
            <a:ln cap="flat" cmpd="sng" w="9525">
              <a:solidFill>
                <a:srgbClr val="00FF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30" name="Google Shape;230;p41"/>
            <p:cNvSpPr txBox="1"/>
            <p:nvPr/>
          </p:nvSpPr>
          <p:spPr>
            <a:xfrm>
              <a:off x="2498725" y="692850"/>
              <a:ext cx="1761000" cy="37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Open HTML tag</a:t>
              </a:r>
              <a:endParaRPr/>
            </a:p>
          </p:txBody>
        </p:sp>
      </p:grpSp>
      <p:grpSp>
        <p:nvGrpSpPr>
          <p:cNvPr id="231" name="Google Shape;231;p41"/>
          <p:cNvGrpSpPr/>
          <p:nvPr/>
        </p:nvGrpSpPr>
        <p:grpSpPr>
          <a:xfrm>
            <a:off x="1216940" y="2230420"/>
            <a:ext cx="2867700" cy="890825"/>
            <a:chOff x="1148425" y="1235850"/>
            <a:chExt cx="2867700" cy="890825"/>
          </a:xfrm>
        </p:grpSpPr>
        <p:sp>
          <p:nvSpPr>
            <p:cNvPr id="232" name="Google Shape;232;p41"/>
            <p:cNvSpPr/>
            <p:nvPr/>
          </p:nvSpPr>
          <p:spPr>
            <a:xfrm>
              <a:off x="1148425" y="1235850"/>
              <a:ext cx="1962600" cy="278400"/>
            </a:xfrm>
            <a:prstGeom prst="rect">
              <a:avLst/>
            </a:prstGeom>
            <a:noFill/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3" name="Google Shape;233;p41"/>
            <p:cNvCxnSpPr>
              <a:endCxn id="234" idx="1"/>
            </p:cNvCxnSpPr>
            <p:nvPr/>
          </p:nvCxnSpPr>
          <p:spPr>
            <a:xfrm>
              <a:off x="2094925" y="1514225"/>
              <a:ext cx="160200" cy="424500"/>
            </a:xfrm>
            <a:prstGeom prst="straightConnector1">
              <a:avLst/>
            </a:prstGeom>
            <a:noFill/>
            <a:ln cap="flat" cmpd="sng" w="9525">
              <a:solidFill>
                <a:srgbClr val="00FF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34" name="Google Shape;234;p41"/>
            <p:cNvSpPr txBox="1"/>
            <p:nvPr/>
          </p:nvSpPr>
          <p:spPr>
            <a:xfrm>
              <a:off x="2255125" y="1750775"/>
              <a:ext cx="1761000" cy="37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Close</a:t>
              </a:r>
              <a:r>
                <a:rPr lang="en-GB"/>
                <a:t> HTML tag</a:t>
              </a:r>
              <a:endParaRPr/>
            </a:p>
          </p:txBody>
        </p:sp>
      </p:grpSp>
      <p:grpSp>
        <p:nvGrpSpPr>
          <p:cNvPr id="235" name="Google Shape;235;p41"/>
          <p:cNvGrpSpPr/>
          <p:nvPr/>
        </p:nvGrpSpPr>
        <p:grpSpPr>
          <a:xfrm>
            <a:off x="890192" y="1736825"/>
            <a:ext cx="3766091" cy="375900"/>
            <a:chOff x="1148428" y="1188785"/>
            <a:chExt cx="3766091" cy="375900"/>
          </a:xfrm>
        </p:grpSpPr>
        <p:sp>
          <p:nvSpPr>
            <p:cNvPr id="236" name="Google Shape;236;p41"/>
            <p:cNvSpPr/>
            <p:nvPr/>
          </p:nvSpPr>
          <p:spPr>
            <a:xfrm>
              <a:off x="1148428" y="1235860"/>
              <a:ext cx="474000" cy="278400"/>
            </a:xfrm>
            <a:prstGeom prst="rect">
              <a:avLst/>
            </a:prstGeom>
            <a:noFill/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37" name="Google Shape;237;p41"/>
            <p:cNvCxnSpPr>
              <a:stCxn id="236" idx="3"/>
              <a:endCxn id="238" idx="1"/>
            </p:cNvCxnSpPr>
            <p:nvPr/>
          </p:nvCxnSpPr>
          <p:spPr>
            <a:xfrm>
              <a:off x="1622428" y="1375060"/>
              <a:ext cx="242700" cy="1800"/>
            </a:xfrm>
            <a:prstGeom prst="straightConnector1">
              <a:avLst/>
            </a:prstGeom>
            <a:noFill/>
            <a:ln cap="flat" cmpd="sng" w="9525">
              <a:solidFill>
                <a:srgbClr val="00FF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38" name="Google Shape;238;p41"/>
            <p:cNvSpPr txBox="1"/>
            <p:nvPr/>
          </p:nvSpPr>
          <p:spPr>
            <a:xfrm>
              <a:off x="1865018" y="1188785"/>
              <a:ext cx="3049500" cy="37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Content (text or other tags)</a:t>
              </a:r>
              <a:endParaRPr/>
            </a:p>
          </p:txBody>
        </p:sp>
      </p:grpSp>
      <p:grpSp>
        <p:nvGrpSpPr>
          <p:cNvPr id="239" name="Google Shape;239;p41"/>
          <p:cNvGrpSpPr/>
          <p:nvPr/>
        </p:nvGrpSpPr>
        <p:grpSpPr>
          <a:xfrm>
            <a:off x="3157489" y="1235850"/>
            <a:ext cx="4825800" cy="1559025"/>
            <a:chOff x="1148449" y="1235850"/>
            <a:chExt cx="4825800" cy="1559025"/>
          </a:xfrm>
        </p:grpSpPr>
        <p:sp>
          <p:nvSpPr>
            <p:cNvPr id="240" name="Google Shape;240;p41"/>
            <p:cNvSpPr/>
            <p:nvPr/>
          </p:nvSpPr>
          <p:spPr>
            <a:xfrm>
              <a:off x="1148449" y="1235850"/>
              <a:ext cx="4825800" cy="278400"/>
            </a:xfrm>
            <a:prstGeom prst="rect">
              <a:avLst/>
            </a:prstGeom>
            <a:noFill/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1" name="Google Shape;241;p41"/>
            <p:cNvCxnSpPr>
              <a:stCxn id="240" idx="2"/>
              <a:endCxn id="242" idx="0"/>
            </p:cNvCxnSpPr>
            <p:nvPr/>
          </p:nvCxnSpPr>
          <p:spPr>
            <a:xfrm>
              <a:off x="3561349" y="1514250"/>
              <a:ext cx="48600" cy="459300"/>
            </a:xfrm>
            <a:prstGeom prst="straightConnector1">
              <a:avLst/>
            </a:prstGeom>
            <a:noFill/>
            <a:ln cap="flat" cmpd="sng" w="9525">
              <a:solidFill>
                <a:srgbClr val="00FF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42" name="Google Shape;242;p41"/>
            <p:cNvSpPr txBox="1"/>
            <p:nvPr/>
          </p:nvSpPr>
          <p:spPr>
            <a:xfrm>
              <a:off x="2512660" y="1973475"/>
              <a:ext cx="2194800" cy="8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Attribute - css style attribute with key: value; pairs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2"/>
          <p:cNvSpPr txBox="1"/>
          <p:nvPr/>
        </p:nvSpPr>
        <p:spPr>
          <a:xfrm>
            <a:off x="481400" y="1243600"/>
            <a:ext cx="7548300" cy="3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Entire CSS property list: </a:t>
            </a:r>
            <a:r>
              <a:rPr lang="en-GB" sz="1800" u="sng">
                <a:solidFill>
                  <a:schemeClr val="hlink"/>
                </a:solidFill>
                <a:hlinkClick r:id="rId3"/>
              </a:rPr>
              <a:t>https://www.w3schools.com/cssref/default.asp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48" name="Google Shape;248;p42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CSS - Styling Our HTML </a:t>
            </a:r>
            <a:endParaRPr b="1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49" name="Google Shape;249;p42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0" name="Google Shape;25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Tag Default Style </a:t>
            </a:r>
            <a:endParaRPr b="1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56" name="Google Shape;256;p43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7" name="Google Shape;25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7525" y="967575"/>
            <a:ext cx="2643636" cy="4009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43"/>
          <p:cNvSpPr txBox="1"/>
          <p:nvPr/>
        </p:nvSpPr>
        <p:spPr>
          <a:xfrm>
            <a:off x="481400" y="1243600"/>
            <a:ext cx="4495200" cy="3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Every HTML tag has a default style properties, coming from the browser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 this case, the div tag has a default “display” property set to “block”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When writing styles, you add additional properties, or override existing ones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60" name="Google Shape;260;p43"/>
          <p:cNvSpPr/>
          <p:nvPr/>
        </p:nvSpPr>
        <p:spPr>
          <a:xfrm>
            <a:off x="5178300" y="3577841"/>
            <a:ext cx="1697100" cy="341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4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Display CSS property</a:t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6" name="Google Shape;266;p44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7" name="Google Shape;26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4"/>
          <p:cNvSpPr txBox="1"/>
          <p:nvPr/>
        </p:nvSpPr>
        <p:spPr>
          <a:xfrm>
            <a:off x="481400" y="1243600"/>
            <a:ext cx="6659700" cy="37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&lt;div&gt; tags has a default display property of “block”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That means that they start in a 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beginning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of a row, and end at the end of the row, letting no other elements to be at the same row as they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Also &lt;h1-6&gt;, and p tags have the same default display property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You will see no user agent style (default browser style) of display for &lt;span&gt;, &lt;img&gt;, &lt;a&gt; and other tags, so they have display “inline”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2"/>
          <p:cNvSpPr txBox="1"/>
          <p:nvPr/>
        </p:nvSpPr>
        <p:spPr>
          <a:xfrm>
            <a:off x="481400" y="1243600"/>
            <a:ext cx="7548300" cy="29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Languages for describing the website view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HTML - 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Elements of the page (text, images, content blocks…)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CSS - Design of the elements (size, spacing, colors…)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976D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" name="Google Shape;138;p32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HTML &amp; CSS</a:t>
            </a:r>
            <a:endParaRPr b="1" sz="3000">
              <a:solidFill>
                <a:srgbClr val="4278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9" name="Google Shape;139;p32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0" name="Google Shape;14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Let Me Show You The Matrix</a:t>
            </a:r>
            <a:endParaRPr b="1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6" name="Google Shape;146;p33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7" name="Google Shape;14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0288" y="1352900"/>
            <a:ext cx="5503425" cy="309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4"/>
          <p:cNvSpPr txBox="1"/>
          <p:nvPr/>
        </p:nvSpPr>
        <p:spPr>
          <a:xfrm>
            <a:off x="481400" y="1243600"/>
            <a:ext cx="7548300" cy="37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 any website you can right click on any part of the screen, and click “inspect” in the pop menu.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Dev tool will open, where you can check the HTML &amp; CSS of the page (and also JavaScript and more..)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Web page code is public: when you load a webpage, the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browser loads HTML &amp; CSS (and more) in the background, and presents it as a graphical view that users can understand.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Writing a website is telling the browser what to do!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976D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Google Shape;154;p34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See Others HTML &amp; CSS</a:t>
            </a:r>
            <a:endParaRPr b="1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5" name="Google Shape;155;p34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6" name="Google Shape;15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6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HTML &amp; CSS - How It Looks</a:t>
            </a:r>
            <a:endParaRPr b="1" sz="3000">
              <a:solidFill>
                <a:srgbClr val="4278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8" name="Google Shape;168;p36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9" name="Google Shape;16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6"/>
          <p:cNvSpPr txBox="1"/>
          <p:nvPr/>
        </p:nvSpPr>
        <p:spPr>
          <a:xfrm>
            <a:off x="414725" y="1028725"/>
            <a:ext cx="7744200" cy="38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&lt;!DOCTYPE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1050">
                <a:solidFill>
                  <a:srgbClr val="FF0000"/>
                </a:solidFill>
                <a:highlight>
                  <a:srgbClr val="FFFFFF"/>
                </a:highlight>
              </a:rPr>
              <a:t>html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&lt;html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1050">
                <a:solidFill>
                  <a:srgbClr val="FF0000"/>
                </a:solidFill>
                <a:highlight>
                  <a:srgbClr val="FFFFFF"/>
                </a:highlight>
              </a:rPr>
              <a:t>lang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 sz="1050">
                <a:solidFill>
                  <a:srgbClr val="0000FF"/>
                </a:solidFill>
                <a:highlight>
                  <a:srgbClr val="FFFFFF"/>
                </a:highlight>
              </a:rPr>
              <a:t>"en"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&lt;head&gt;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&lt;meta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1050">
                <a:solidFill>
                  <a:srgbClr val="FF0000"/>
                </a:solidFill>
                <a:highlight>
                  <a:srgbClr val="FFFFFF"/>
                </a:highlight>
              </a:rPr>
              <a:t>charset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 sz="1050">
                <a:solidFill>
                  <a:srgbClr val="0000FF"/>
                </a:solidFill>
                <a:highlight>
                  <a:srgbClr val="FFFFFF"/>
                </a:highlight>
              </a:rPr>
              <a:t>"UTF-8"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&lt;meta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1050">
                <a:solidFill>
                  <a:srgbClr val="FF0000"/>
                </a:solidFill>
                <a:highlight>
                  <a:srgbClr val="FFFFFF"/>
                </a:highlight>
              </a:rPr>
              <a:t>name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 sz="1050">
                <a:solidFill>
                  <a:srgbClr val="0000FF"/>
                </a:solidFill>
                <a:highlight>
                  <a:srgbClr val="FFFFFF"/>
                </a:highlight>
              </a:rPr>
              <a:t>"viewport"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1050">
                <a:solidFill>
                  <a:srgbClr val="FF0000"/>
                </a:solidFill>
                <a:highlight>
                  <a:srgbClr val="FFFFFF"/>
                </a:highlight>
              </a:rPr>
              <a:t>content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 sz="1050">
                <a:solidFill>
                  <a:srgbClr val="0000FF"/>
                </a:solidFill>
                <a:highlight>
                  <a:srgbClr val="FFFFFF"/>
                </a:highlight>
              </a:rPr>
              <a:t>"width=device-width, initial-scale=1.0"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&lt;meta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1050">
                <a:solidFill>
                  <a:srgbClr val="FF0000"/>
                </a:solidFill>
                <a:highlight>
                  <a:srgbClr val="FFFFFF"/>
                </a:highlight>
              </a:rPr>
              <a:t>http-equiv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 sz="1050">
                <a:solidFill>
                  <a:srgbClr val="0000FF"/>
                </a:solidFill>
                <a:highlight>
                  <a:srgbClr val="FFFFFF"/>
                </a:highlight>
              </a:rPr>
              <a:t>"X-UA-Compatible"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1050">
                <a:solidFill>
                  <a:srgbClr val="FF0000"/>
                </a:solidFill>
                <a:highlight>
                  <a:srgbClr val="FFFFFF"/>
                </a:highlight>
              </a:rPr>
              <a:t>content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 sz="1050">
                <a:solidFill>
                  <a:srgbClr val="0000FF"/>
                </a:solidFill>
                <a:highlight>
                  <a:srgbClr val="FFFFFF"/>
                </a:highlight>
              </a:rPr>
              <a:t>"ie=edge"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&lt;title&gt;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Document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&lt;/title&gt;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&lt;/head&gt;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&lt;body&gt;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&lt;div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1050">
                <a:solidFill>
                  <a:srgbClr val="FF0000"/>
                </a:solidFill>
                <a:highlight>
                  <a:srgbClr val="FFFFFF"/>
                </a:highlight>
              </a:rPr>
              <a:t>style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 sz="1050">
                <a:solidFill>
                  <a:srgbClr val="0000FF"/>
                </a:solidFill>
                <a:highlight>
                  <a:srgbClr val="FFFFFF"/>
                </a:highlight>
              </a:rPr>
              <a:t>"width: 600px; margin: 40px auto; background-color: grey;"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      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&lt;img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1050">
                <a:solidFill>
                  <a:srgbClr val="FF0000"/>
                </a:solidFill>
                <a:highlight>
                  <a:srgbClr val="FFFFFF"/>
                </a:highlight>
              </a:rPr>
              <a:t>src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 sz="1050">
                <a:solidFill>
                  <a:srgbClr val="0000FF"/>
                </a:solidFill>
                <a:highlight>
                  <a:srgbClr val="FFFFFF"/>
                </a:highlight>
              </a:rPr>
              <a:t>"./my-image.jpg"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1050">
                <a:solidFill>
                  <a:srgbClr val="FF0000"/>
                </a:solidFill>
                <a:highlight>
                  <a:srgbClr val="FFFFFF"/>
                </a:highlight>
              </a:rPr>
              <a:t>alt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 sz="1050">
                <a:solidFill>
                  <a:srgbClr val="0000FF"/>
                </a:solidFill>
                <a:highlight>
                  <a:srgbClr val="FFFFFF"/>
                </a:highlight>
              </a:rPr>
              <a:t>"An image"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/&gt;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       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&lt;h1&gt;</a:t>
            </a: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Hi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&lt;/h1&gt;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      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&lt;p&gt;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          This is a main website</a:t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      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&lt;/p&gt;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highlight>
                  <a:srgbClr val="FFFFFF"/>
                </a:highlight>
              </a:rPr>
              <a:t>   </a:t>
            </a: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&lt;/div&gt;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&lt;/body&gt;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800000"/>
                </a:solidFill>
                <a:highlight>
                  <a:srgbClr val="FFFFFF"/>
                </a:highlight>
              </a:rPr>
              <a:t>&lt;/html&gt;</a:t>
            </a:r>
            <a:endParaRPr sz="1050">
              <a:solidFill>
                <a:srgbClr val="800000"/>
              </a:solidFill>
              <a:highlight>
                <a:srgbClr val="FFFFFF"/>
              </a:highlight>
            </a:endParaRPr>
          </a:p>
        </p:txBody>
      </p:sp>
      <p:sp>
        <p:nvSpPr>
          <p:cNvPr id="171" name="Google Shape;171;p36"/>
          <p:cNvSpPr/>
          <p:nvPr/>
        </p:nvSpPr>
        <p:spPr>
          <a:xfrm>
            <a:off x="487200" y="2857550"/>
            <a:ext cx="494100" cy="187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2" name="Google Shape;172;p36"/>
          <p:cNvCxnSpPr>
            <a:stCxn id="171" idx="3"/>
            <a:endCxn id="173" idx="1"/>
          </p:cNvCxnSpPr>
          <p:nvPr/>
        </p:nvCxnSpPr>
        <p:spPr>
          <a:xfrm flipH="1" rot="10800000">
            <a:off x="981300" y="2854250"/>
            <a:ext cx="647400" cy="972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36"/>
          <p:cNvSpPr txBox="1"/>
          <p:nvPr/>
        </p:nvSpPr>
        <p:spPr>
          <a:xfrm>
            <a:off x="1628675" y="2620875"/>
            <a:ext cx="42942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Montserrat"/>
                <a:ea typeface="Montserrat"/>
                <a:cs typeface="Montserrat"/>
                <a:sym typeface="Montserrat"/>
              </a:rPr>
              <a:t>Html is written with tags - &lt;body&gt; is the main tag where the content is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36"/>
          <p:cNvSpPr/>
          <p:nvPr/>
        </p:nvSpPr>
        <p:spPr>
          <a:xfrm>
            <a:off x="730450" y="3531500"/>
            <a:ext cx="842400" cy="187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5" name="Google Shape;175;p36"/>
          <p:cNvCxnSpPr>
            <a:stCxn id="174" idx="3"/>
            <a:endCxn id="176" idx="1"/>
          </p:cNvCxnSpPr>
          <p:nvPr/>
        </p:nvCxnSpPr>
        <p:spPr>
          <a:xfrm>
            <a:off x="1572850" y="3625400"/>
            <a:ext cx="403500" cy="1044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6" name="Google Shape;176;p36"/>
          <p:cNvSpPr txBox="1"/>
          <p:nvPr/>
        </p:nvSpPr>
        <p:spPr>
          <a:xfrm>
            <a:off x="1976325" y="3496680"/>
            <a:ext cx="4294200" cy="4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Montserrat"/>
                <a:ea typeface="Montserrat"/>
                <a:cs typeface="Montserrat"/>
                <a:sym typeface="Montserrat"/>
              </a:rPr>
              <a:t>&lt;h1&gt; is a header tag, the text inside is the text of the header (header = text title). You can also use &lt;h2&gt;, &lt;h3&gt;, &lt;h4&gt; … &lt;h6&gt;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" name="Google Shape;177;p36"/>
          <p:cNvSpPr/>
          <p:nvPr/>
        </p:nvSpPr>
        <p:spPr>
          <a:xfrm>
            <a:off x="881696" y="3091040"/>
            <a:ext cx="3856500" cy="187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8" name="Google Shape;178;p36"/>
          <p:cNvCxnSpPr>
            <a:stCxn id="177" idx="3"/>
            <a:endCxn id="179" idx="1"/>
          </p:cNvCxnSpPr>
          <p:nvPr/>
        </p:nvCxnSpPr>
        <p:spPr>
          <a:xfrm flipH="1" rot="10800000">
            <a:off x="4738196" y="3069140"/>
            <a:ext cx="1775700" cy="1158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9" name="Google Shape;179;p36"/>
          <p:cNvSpPr txBox="1"/>
          <p:nvPr/>
        </p:nvSpPr>
        <p:spPr>
          <a:xfrm>
            <a:off x="6513950" y="2306250"/>
            <a:ext cx="2436600" cy="15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Montserrat"/>
                <a:ea typeface="Montserrat"/>
                <a:cs typeface="Montserrat"/>
                <a:sym typeface="Montserrat"/>
              </a:rPr>
              <a:t>This is the style attribute (inside an HTML tag). This is where we use CSS to define styles (width, margin - spacing, background-color, etc…). CSS is </a:t>
            </a:r>
            <a:r>
              <a:rPr b="1" lang="en-GB" sz="1000">
                <a:latin typeface="Montserrat"/>
                <a:ea typeface="Montserrat"/>
                <a:cs typeface="Montserrat"/>
                <a:sym typeface="Montserrat"/>
              </a:rPr>
              <a:t>written</a:t>
            </a:r>
            <a:r>
              <a:rPr b="1" lang="en-GB" sz="1000">
                <a:latin typeface="Montserrat"/>
                <a:ea typeface="Montserrat"/>
                <a:cs typeface="Montserrat"/>
                <a:sym typeface="Montserrat"/>
              </a:rPr>
              <a:t> with key-value pairs, with </a:t>
            </a:r>
            <a:r>
              <a:rPr b="1" lang="en-GB" sz="1000">
                <a:latin typeface="Montserrat"/>
                <a:ea typeface="Montserrat"/>
                <a:cs typeface="Montserrat"/>
                <a:sym typeface="Montserrat"/>
              </a:rPr>
              <a:t>semicolon</a:t>
            </a:r>
            <a:r>
              <a:rPr b="1" lang="en-GB" sz="1000">
                <a:latin typeface="Montserrat"/>
                <a:ea typeface="Montserrat"/>
                <a:cs typeface="Montserrat"/>
                <a:sym typeface="Montserrat"/>
              </a:rPr>
              <a:t> after each pair. 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p36"/>
          <p:cNvSpPr/>
          <p:nvPr/>
        </p:nvSpPr>
        <p:spPr>
          <a:xfrm>
            <a:off x="500410" y="4616644"/>
            <a:ext cx="494100" cy="187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1" name="Google Shape;181;p36"/>
          <p:cNvCxnSpPr>
            <a:stCxn id="180" idx="3"/>
            <a:endCxn id="182" idx="1"/>
          </p:cNvCxnSpPr>
          <p:nvPr/>
        </p:nvCxnSpPr>
        <p:spPr>
          <a:xfrm flipH="1" rot="10800000">
            <a:off x="994510" y="4675444"/>
            <a:ext cx="647400" cy="351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2" name="Google Shape;182;p36"/>
          <p:cNvSpPr txBox="1"/>
          <p:nvPr/>
        </p:nvSpPr>
        <p:spPr>
          <a:xfrm>
            <a:off x="1641875" y="4379983"/>
            <a:ext cx="429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Montserrat"/>
                <a:ea typeface="Montserrat"/>
                <a:cs typeface="Montserrat"/>
                <a:sym typeface="Montserrat"/>
              </a:rPr>
              <a:t>This is a closing tag - &lt;body&gt; is a tag that has content (other tags) like &lt;h1&gt; has content (just text), so it needs to be closing.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3" name="Google Shape;183;p36"/>
          <p:cNvGrpSpPr/>
          <p:nvPr/>
        </p:nvGrpSpPr>
        <p:grpSpPr>
          <a:xfrm>
            <a:off x="493438" y="1311555"/>
            <a:ext cx="5435675" cy="466500"/>
            <a:chOff x="493438" y="1311555"/>
            <a:chExt cx="5435675" cy="466500"/>
          </a:xfrm>
        </p:grpSpPr>
        <p:sp>
          <p:nvSpPr>
            <p:cNvPr id="184" name="Google Shape;184;p36"/>
            <p:cNvSpPr/>
            <p:nvPr/>
          </p:nvSpPr>
          <p:spPr>
            <a:xfrm>
              <a:off x="493438" y="1548230"/>
              <a:ext cx="494100" cy="187800"/>
            </a:xfrm>
            <a:prstGeom prst="rect">
              <a:avLst/>
            </a:prstGeom>
            <a:noFill/>
            <a:ln cap="flat" cmpd="sng" w="9525">
              <a:solidFill>
                <a:srgbClr val="00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5" name="Google Shape;185;p36"/>
            <p:cNvCxnSpPr>
              <a:stCxn id="184" idx="3"/>
              <a:endCxn id="186" idx="1"/>
            </p:cNvCxnSpPr>
            <p:nvPr/>
          </p:nvCxnSpPr>
          <p:spPr>
            <a:xfrm flipH="1" rot="10800000">
              <a:off x="987538" y="1544930"/>
              <a:ext cx="647400" cy="97200"/>
            </a:xfrm>
            <a:prstGeom prst="straightConnector1">
              <a:avLst/>
            </a:prstGeom>
            <a:noFill/>
            <a:ln cap="flat" cmpd="sng" w="9525">
              <a:solidFill>
                <a:srgbClr val="00FF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86" name="Google Shape;186;p36"/>
            <p:cNvSpPr txBox="1"/>
            <p:nvPr/>
          </p:nvSpPr>
          <p:spPr>
            <a:xfrm>
              <a:off x="1634913" y="1311555"/>
              <a:ext cx="4294200" cy="46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000">
                  <a:latin typeface="Montserrat"/>
                  <a:ea typeface="Montserrat"/>
                  <a:cs typeface="Montserrat"/>
                  <a:sym typeface="Montserrat"/>
                </a:rPr>
                <a:t>&lt;head&gt; is a tag for defining metadata (data that is not presented in the page) - we will ignore it for now.</a:t>
              </a:r>
              <a:endParaRPr b="1" sz="10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7"/>
          <p:cNvSpPr txBox="1"/>
          <p:nvPr/>
        </p:nvSpPr>
        <p:spPr>
          <a:xfrm>
            <a:off x="481400" y="1243600"/>
            <a:ext cx="7548300" cy="29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&lt;html&gt; - the main tag of the page that wraps everything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&lt;head&gt; - the tag that 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contains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some metadata on the page - not shown on the page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&lt;body&gt; - where the page content is placed - what you want to present (text, images, blocks)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&lt;div&gt; - a generic tag that holds other tags, for 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structuring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(sections, blocks etc.)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976D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Google Shape;192;p37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Basic </a:t>
            </a: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HTML Tags</a:t>
            </a:r>
            <a:endParaRPr b="1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3" name="Google Shape;193;p37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4" name="Google Shape;19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8"/>
          <p:cNvSpPr txBox="1"/>
          <p:nvPr/>
        </p:nvSpPr>
        <p:spPr>
          <a:xfrm>
            <a:off x="481400" y="1243600"/>
            <a:ext cx="7548300" cy="3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&lt;h1&gt;, &lt;h2&gt; … &lt;h6&gt; - a tag that holds a text, and presents it as a header text.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&lt;p&gt; -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a tag that holds a text, and present it as a paragraph.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&lt;img&gt; - a tag that presents an image. Example: 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800000"/>
                </a:solidFill>
                <a:highlight>
                  <a:srgbClr val="FFFFFF"/>
                </a:highlight>
              </a:rPr>
              <a:t>&lt;img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>
                <a:solidFill>
                  <a:srgbClr val="FF0000"/>
                </a:solidFill>
                <a:highlight>
                  <a:srgbClr val="FFFFFF"/>
                </a:highlight>
              </a:rPr>
              <a:t>src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>
                <a:solidFill>
                  <a:srgbClr val="0000FF"/>
                </a:solidFill>
                <a:highlight>
                  <a:srgbClr val="FFFFFF"/>
                </a:highlight>
              </a:rPr>
              <a:t>"./my-image.jpg"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>
                <a:solidFill>
                  <a:srgbClr val="FF0000"/>
                </a:solidFill>
                <a:highlight>
                  <a:srgbClr val="FFFFFF"/>
                </a:highlight>
              </a:rPr>
              <a:t>alt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>
                <a:solidFill>
                  <a:srgbClr val="0000FF"/>
                </a:solidFill>
                <a:highlight>
                  <a:srgbClr val="FFFFFF"/>
                </a:highlight>
              </a:rPr>
              <a:t>"An image"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>
                <a:solidFill>
                  <a:srgbClr val="800000"/>
                </a:solidFill>
                <a:highlight>
                  <a:srgbClr val="FFFFFF"/>
                </a:highlight>
              </a:rPr>
              <a:t>/&gt;</a:t>
            </a:r>
            <a:endParaRPr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&lt;img&gt; is a self closing tag (has an opening tag, with / in the end). The image data (image file) is declared in the 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src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attribute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.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00" name="Google Shape;200;p38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Some More HTML Tags</a:t>
            </a:r>
            <a:endParaRPr b="1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1" name="Google Shape;201;p38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2" name="Google Shape;20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9"/>
          <p:cNvSpPr txBox="1"/>
          <p:nvPr/>
        </p:nvSpPr>
        <p:spPr>
          <a:xfrm>
            <a:off x="481400" y="1243600"/>
            <a:ext cx="7548300" cy="3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&lt;a&gt; - anchor tag, links. Holds text to present, but the link it 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self goes in the </a:t>
            </a: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href attribute.</a:t>
            </a: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Example: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   	</a:t>
            </a:r>
            <a:r>
              <a:rPr lang="en-GB">
                <a:solidFill>
                  <a:srgbClr val="800000"/>
                </a:solidFill>
                <a:highlight>
                  <a:srgbClr val="FFFFFF"/>
                </a:highlight>
              </a:rPr>
              <a:t>&lt;a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GB">
                <a:solidFill>
                  <a:srgbClr val="FF0000"/>
                </a:solidFill>
                <a:highlight>
                  <a:srgbClr val="FFFFFF"/>
                </a:highlight>
              </a:rPr>
              <a:t>href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=</a:t>
            </a:r>
            <a:r>
              <a:rPr lang="en-GB">
                <a:solidFill>
                  <a:srgbClr val="0000FF"/>
                </a:solidFill>
                <a:highlight>
                  <a:srgbClr val="FFFFFF"/>
                </a:highlight>
              </a:rPr>
              <a:t>"https://facebook.com"</a:t>
            </a:r>
            <a:r>
              <a:rPr lang="en-GB">
                <a:solidFill>
                  <a:srgbClr val="800000"/>
                </a:solidFill>
                <a:highlight>
                  <a:srgbClr val="FFFFFF"/>
                </a:highlight>
              </a:rPr>
              <a:t>&gt;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facebook</a:t>
            </a:r>
            <a:r>
              <a:rPr lang="en-GB">
                <a:solidFill>
                  <a:srgbClr val="800000"/>
                </a:solidFill>
                <a:highlight>
                  <a:srgbClr val="FFFFFF"/>
                </a:highlight>
              </a:rPr>
              <a:t>&lt;/a&gt;</a:t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 Light"/>
              <a:buChar char="●"/>
            </a:pPr>
            <a:r>
              <a:rPr lang="en-GB" sz="1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There are many more tags to learn. Found a new tag? Google it to check what it does (e.g. google “ul html tag”)</a:t>
            </a:r>
            <a:endParaRPr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00000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08" name="Google Shape;208;p39"/>
          <p:cNvSpPr txBox="1"/>
          <p:nvPr/>
        </p:nvSpPr>
        <p:spPr>
          <a:xfrm>
            <a:off x="285400" y="238450"/>
            <a:ext cx="77442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3000">
                <a:solidFill>
                  <a:srgbClr val="4278E8"/>
                </a:solidFill>
                <a:latin typeface="Montserrat"/>
                <a:ea typeface="Montserrat"/>
                <a:cs typeface="Montserrat"/>
                <a:sym typeface="Montserrat"/>
              </a:rPr>
              <a:t>Some More HTML Tags</a:t>
            </a:r>
            <a:endParaRPr b="1" sz="2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9" name="Google Shape;209;p39"/>
          <p:cNvCxnSpPr/>
          <p:nvPr/>
        </p:nvCxnSpPr>
        <p:spPr>
          <a:xfrm>
            <a:off x="414725" y="921675"/>
            <a:ext cx="1697100" cy="0"/>
          </a:xfrm>
          <a:prstGeom prst="straightConnector1">
            <a:avLst/>
          </a:prstGeom>
          <a:noFill/>
          <a:ln cap="flat" cmpd="sng" w="38100">
            <a:solidFill>
              <a:srgbClr val="4278E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10" name="Google Shape;21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9575" y="4633775"/>
            <a:ext cx="1019175" cy="40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lutter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